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769" r:id="rId2"/>
  </p:sldMasterIdLst>
  <p:notesMasterIdLst>
    <p:notesMasterId r:id="rId25"/>
  </p:notesMasterIdLst>
  <p:sldIdLst>
    <p:sldId id="256" r:id="rId3"/>
    <p:sldId id="257" r:id="rId4"/>
    <p:sldId id="266" r:id="rId5"/>
    <p:sldId id="258" r:id="rId6"/>
    <p:sldId id="267" r:id="rId7"/>
    <p:sldId id="278" r:id="rId8"/>
    <p:sldId id="284" r:id="rId9"/>
    <p:sldId id="291" r:id="rId10"/>
    <p:sldId id="286" r:id="rId11"/>
    <p:sldId id="292" r:id="rId12"/>
    <p:sldId id="287" r:id="rId13"/>
    <p:sldId id="293" r:id="rId14"/>
    <p:sldId id="289" r:id="rId15"/>
    <p:sldId id="294" r:id="rId16"/>
    <p:sldId id="288" r:id="rId17"/>
    <p:sldId id="295" r:id="rId18"/>
    <p:sldId id="283" r:id="rId19"/>
    <p:sldId id="259" r:id="rId20"/>
    <p:sldId id="272" r:id="rId21"/>
    <p:sldId id="28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3"/>
    <p:restoredTop sz="94699"/>
  </p:normalViewPr>
  <p:slideViewPr>
    <p:cSldViewPr snapToGrid="0" snapToObjects="1">
      <p:cViewPr varScale="1">
        <p:scale>
          <a:sx n="94" d="100"/>
          <a:sy n="94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2AE6B-5701-2946-AA3D-C0C7FB7BC408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0B7D4-D680-5042-A9F1-AB93C32C1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8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0B7D4-D680-5042-A9F1-AB93C32C18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0B7D4-D680-5042-A9F1-AB93C32C18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6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0B7D4-D680-5042-A9F1-AB93C32C18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5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0B7D4-D680-5042-A9F1-AB93C32C18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2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0B7D4-D680-5042-A9F1-AB93C32C18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7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11/6/19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9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E71B-23D4-B74F-A1D9-72861765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4D78A-616F-A44C-B939-06FF46541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E8C8-CFD7-E94C-B2F2-B90665A7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1C0FF-7BB6-2549-AF72-86E3D389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7A7A2-BAA8-C14F-857B-7BB0046C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523CF-73DB-C44F-956B-6A229F5A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41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F6DC-768C-DA4A-A53D-126AB3DE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752F0-2A5D-BC47-8851-BE24376FE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6149F-C214-734D-9997-6B145A85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9B038-01EF-AE4F-86FC-F54CA4AF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20D75-9724-DE46-BB91-07469404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45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066BF2-47C7-534B-8F99-A1A232A26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B87DB-B025-FF47-9A62-044D5A20A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31487-9D86-5849-A6F2-D69FDF73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EC79-A12B-034C-B0F3-1DB52D90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D92D-EDC7-0849-AE7D-ECCE9B1C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59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B0333-B5F2-6F42-8CC9-B127CCE3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1352A-246B-4D46-B8AE-EC7F6E62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7F2C6-17F8-E242-8A52-1C1AFC52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8305-7F4F-9849-9A98-B4E8B3A3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A8A71-D87A-894F-8208-5018D4F7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6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13A8-DD42-3D44-8EE9-77B18772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EA07-4020-034C-9356-DE6874DCB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17D8-45BB-6148-AAF3-49F0737F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05C9-B9D8-C24A-AD6F-2134EA92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42C10-1F45-C445-8505-B4115AFF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52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92D4-18D2-744E-94CC-5E7D67D5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A9140-B142-D144-ACBE-A0C4A2BFD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4597C-9BCE-9A4F-AA55-698BE33E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802D-AD7B-3E40-B920-7B520183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07840-2063-6A48-AC8B-3781027A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A9D0-3DB6-DE41-AC30-2C0BDD4D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D175-4472-174F-9448-598807F6A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5DF46-937A-A148-BFA7-0C794A314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9084F-B08F-CB4E-94AA-C6EEA8E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75AD4-4924-D54E-BDEB-3BC36F2C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169E6-3997-FB4D-86A5-2513A41E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4FBE-1F19-E24C-9528-59EB9713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C1B4-5953-3348-B624-D6975551C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0B2BE-E2D8-E248-8C97-88D69E287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3CB09-CAEB-7445-A884-42B7F09C4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CB242-D696-8341-A641-367C295C7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297D7-6B47-8245-9A06-86E3F75D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60304-6ACF-3948-8024-73DCDF6D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71680-4AAF-624F-9917-31502B00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8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0793-00C8-C94E-A3E2-0B82B280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4AE00-DFDA-4B4E-AA7C-8789727A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A1035-4B24-184D-8CF0-FDB1D7D0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0CD50-13E2-1A41-BBFE-6B96B4C5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2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AF154-2EF1-C649-80B5-133048A0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5C7E3-E432-B34B-A70E-F1CEF8F0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B1239-F82A-AA46-A1C1-FAFB8BA1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7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8FFF-52C4-2F42-9CDB-495C68BA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3C45-4646-0348-AEBE-2AD7A76DA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C9791-4BB7-634A-88C9-5F0F78A4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9BFCC-90D5-EE49-81D0-DFA1E8CAF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B6D1D-D028-D24E-8C1F-72C8ADC0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2E891-3839-5445-A3F0-40A60E3E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8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980" y="286603"/>
            <a:ext cx="11069320" cy="792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980" y="1397001"/>
            <a:ext cx="11069320" cy="4472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408" y="6446838"/>
            <a:ext cx="7497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6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D2959-9DF7-A845-945D-7C513A8F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88071-F262-9B44-BB3E-88AAC64DD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44F27-300F-174F-A060-B7B41C090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C094B-5970-1B43-98A8-7CD08BA5AC9C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6E5D-110A-3A48-A973-7A76B83D3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113C2-FF38-5047-94D8-59EE6FE53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45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0610-C05E-5B46-9409-02209628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Real Estate </a:t>
            </a:r>
            <a:endParaRPr lang="en-US" sz="4600" i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1B2968-EBC4-CA48-AB2E-3DFC441EB025}"/>
              </a:ext>
            </a:extLst>
          </p:cNvPr>
          <p:cNvSpPr txBox="1"/>
          <p:nvPr/>
        </p:nvSpPr>
        <p:spPr>
          <a:xfrm>
            <a:off x="8047939" y="3923145"/>
            <a:ext cx="4144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 Orleans Metropolitan Real Estate Company (“NOM Real Estate”)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November 6, 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88B6C-522D-8F47-8EFC-9CC4FCB1A7BE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34EB1-78A2-1844-B637-87F04859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55068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86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Forecasted - 70122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C7529-000E-3C44-A8CF-3478DFF4AAC5}"/>
              </a:ext>
            </a:extLst>
          </p:cNvPr>
          <p:cNvSpPr txBox="1"/>
          <p:nvPr/>
        </p:nvSpPr>
        <p:spPr>
          <a:xfrm>
            <a:off x="1325396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76004-0399-C747-8914-ABC95E9CB868}"/>
              </a:ext>
            </a:extLst>
          </p:cNvPr>
          <p:cNvSpPr txBox="1"/>
          <p:nvPr/>
        </p:nvSpPr>
        <p:spPr>
          <a:xfrm>
            <a:off x="2369449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43CDD-57E6-2242-AC54-0F1DCC259D05}"/>
              </a:ext>
            </a:extLst>
          </p:cNvPr>
          <p:cNvSpPr txBox="1"/>
          <p:nvPr/>
        </p:nvSpPr>
        <p:spPr>
          <a:xfrm>
            <a:off x="4505039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26F13-774A-8D4A-BE09-F64D4E887935}"/>
              </a:ext>
            </a:extLst>
          </p:cNvPr>
          <p:cNvSpPr txBox="1"/>
          <p:nvPr/>
        </p:nvSpPr>
        <p:spPr>
          <a:xfrm>
            <a:off x="5507863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39CBA-779B-EB4B-94BC-48901D964D93}"/>
              </a:ext>
            </a:extLst>
          </p:cNvPr>
          <p:cNvSpPr txBox="1"/>
          <p:nvPr/>
        </p:nvSpPr>
        <p:spPr>
          <a:xfrm>
            <a:off x="6586255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4A884-1DDC-8E45-9A36-A9ED8F6CD960}"/>
              </a:ext>
            </a:extLst>
          </p:cNvPr>
          <p:cNvSpPr txBox="1"/>
          <p:nvPr/>
        </p:nvSpPr>
        <p:spPr>
          <a:xfrm>
            <a:off x="7582760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00607-0D7E-9C48-AD57-08C97A8B0C60}"/>
              </a:ext>
            </a:extLst>
          </p:cNvPr>
          <p:cNvSpPr txBox="1"/>
          <p:nvPr/>
        </p:nvSpPr>
        <p:spPr>
          <a:xfrm>
            <a:off x="8688399" y="58950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86E480-B6F5-2F4A-8153-3DE53A7A86CE}"/>
              </a:ext>
            </a:extLst>
          </p:cNvPr>
          <p:cNvSpPr txBox="1"/>
          <p:nvPr/>
        </p:nvSpPr>
        <p:spPr>
          <a:xfrm>
            <a:off x="1487675" y="1444181"/>
            <a:ext cx="40767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70122 – Orleans County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A54B7-3FD4-0B4F-B38C-6C4260E650C3}"/>
              </a:ext>
            </a:extLst>
          </p:cNvPr>
          <p:cNvSpPr txBox="1"/>
          <p:nvPr/>
        </p:nvSpPr>
        <p:spPr>
          <a:xfrm rot="16200000">
            <a:off x="903021" y="342510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40D35-247E-7E47-B360-1A55F227C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3" b="5902"/>
          <a:stretch/>
        </p:blipFill>
        <p:spPr>
          <a:xfrm>
            <a:off x="1487674" y="1241946"/>
            <a:ext cx="8655595" cy="46387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843439E-7819-6443-A620-9F0C00033C5A}"/>
              </a:ext>
            </a:extLst>
          </p:cNvPr>
          <p:cNvSpPr txBox="1"/>
          <p:nvPr/>
        </p:nvSpPr>
        <p:spPr>
          <a:xfrm>
            <a:off x="3443961" y="58533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42293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Over Time - 70001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DDE73-8A75-634C-BF77-05D24E5E274A}"/>
              </a:ext>
            </a:extLst>
          </p:cNvPr>
          <p:cNvSpPr txBox="1"/>
          <p:nvPr/>
        </p:nvSpPr>
        <p:spPr>
          <a:xfrm rot="16200000">
            <a:off x="1216849" y="34653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76004-0399-C747-8914-ABC95E9CB868}"/>
              </a:ext>
            </a:extLst>
          </p:cNvPr>
          <p:cNvSpPr txBox="1"/>
          <p:nvPr/>
        </p:nvSpPr>
        <p:spPr>
          <a:xfrm>
            <a:off x="1739831" y="57981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43CDD-57E6-2242-AC54-0F1DCC259D05}"/>
              </a:ext>
            </a:extLst>
          </p:cNvPr>
          <p:cNvSpPr txBox="1"/>
          <p:nvPr/>
        </p:nvSpPr>
        <p:spPr>
          <a:xfrm>
            <a:off x="3179970" y="57981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26F13-774A-8D4A-BE09-F64D4E887935}"/>
              </a:ext>
            </a:extLst>
          </p:cNvPr>
          <p:cNvSpPr txBox="1"/>
          <p:nvPr/>
        </p:nvSpPr>
        <p:spPr>
          <a:xfrm>
            <a:off x="4661203" y="58090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4A884-1DDC-8E45-9A36-A9ED8F6CD960}"/>
              </a:ext>
            </a:extLst>
          </p:cNvPr>
          <p:cNvSpPr txBox="1"/>
          <p:nvPr/>
        </p:nvSpPr>
        <p:spPr>
          <a:xfrm>
            <a:off x="6243011" y="58069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89C0F-18AA-9148-94F2-4BB70BBFD3A0}"/>
              </a:ext>
            </a:extLst>
          </p:cNvPr>
          <p:cNvSpPr txBox="1"/>
          <p:nvPr/>
        </p:nvSpPr>
        <p:spPr>
          <a:xfrm>
            <a:off x="7801518" y="58069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DF306-B8B0-0749-AC56-7980C5696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0" t="10040" r="4747" b="19089"/>
          <a:stretch/>
        </p:blipFill>
        <p:spPr>
          <a:xfrm>
            <a:off x="1726284" y="1259284"/>
            <a:ext cx="9108765" cy="44460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EBDF9F-C263-3842-9C49-460014CF2F3F}"/>
              </a:ext>
            </a:extLst>
          </p:cNvPr>
          <p:cNvSpPr txBox="1"/>
          <p:nvPr/>
        </p:nvSpPr>
        <p:spPr>
          <a:xfrm>
            <a:off x="9360025" y="57981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251383-312A-BC42-9EDD-D6CD7483865E}"/>
              </a:ext>
            </a:extLst>
          </p:cNvPr>
          <p:cNvSpPr txBox="1"/>
          <p:nvPr/>
        </p:nvSpPr>
        <p:spPr>
          <a:xfrm>
            <a:off x="1871450" y="1444066"/>
            <a:ext cx="435574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70001 – Jefferson County </a:t>
            </a:r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A1EA54FB-146E-C147-8EBF-04B5B4616269}"/>
              </a:ext>
            </a:extLst>
          </p:cNvPr>
          <p:cNvSpPr/>
          <p:nvPr/>
        </p:nvSpPr>
        <p:spPr>
          <a:xfrm>
            <a:off x="9320899" y="4713512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B4142B53-9D0B-124A-98C8-EDEB74A6BDB3}"/>
              </a:ext>
            </a:extLst>
          </p:cNvPr>
          <p:cNvSpPr/>
          <p:nvPr/>
        </p:nvSpPr>
        <p:spPr>
          <a:xfrm>
            <a:off x="9320899" y="5269982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5A2EB5-2F29-484F-A94F-D659E6D277CF}"/>
              </a:ext>
            </a:extLst>
          </p:cNvPr>
          <p:cNvSpPr txBox="1"/>
          <p:nvPr/>
        </p:nvSpPr>
        <p:spPr>
          <a:xfrm>
            <a:off x="9839464" y="4713512"/>
            <a:ext cx="851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Katrina</a:t>
            </a:r>
          </a:p>
          <a:p>
            <a:endParaRPr lang="en-US" dirty="0"/>
          </a:p>
          <a:p>
            <a:r>
              <a:rPr lang="en-US" dirty="0"/>
              <a:t>Crash</a:t>
            </a:r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DD939D91-4048-894C-80C5-0DDDDD4888A4}"/>
              </a:ext>
            </a:extLst>
          </p:cNvPr>
          <p:cNvSpPr/>
          <p:nvPr/>
        </p:nvSpPr>
        <p:spPr>
          <a:xfrm>
            <a:off x="4991974" y="3516702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8805BC44-6A3F-EF49-9E9E-79B7CC9EA465}"/>
              </a:ext>
            </a:extLst>
          </p:cNvPr>
          <p:cNvSpPr/>
          <p:nvPr/>
        </p:nvSpPr>
        <p:spPr>
          <a:xfrm>
            <a:off x="6369759" y="2838897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Forecasted - 70001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A54B7-3FD4-0B4F-B38C-6C4260E650C3}"/>
              </a:ext>
            </a:extLst>
          </p:cNvPr>
          <p:cNvSpPr txBox="1"/>
          <p:nvPr/>
        </p:nvSpPr>
        <p:spPr>
          <a:xfrm rot="16200000">
            <a:off x="903021" y="342510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46F8E8-5327-D64A-A2C2-C7E21888F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9" b="5822"/>
          <a:stretch/>
        </p:blipFill>
        <p:spPr>
          <a:xfrm>
            <a:off x="1325396" y="1305212"/>
            <a:ext cx="8864308" cy="4584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7DB03F-F75A-3A43-A3DA-7AB7A1B5F6E9}"/>
              </a:ext>
            </a:extLst>
          </p:cNvPr>
          <p:cNvSpPr txBox="1"/>
          <p:nvPr/>
        </p:nvSpPr>
        <p:spPr>
          <a:xfrm>
            <a:off x="1487675" y="1444181"/>
            <a:ext cx="40767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70001– Jefferson County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27B94-C3E8-334B-89AB-4D40D4D4C4CF}"/>
              </a:ext>
            </a:extLst>
          </p:cNvPr>
          <p:cNvSpPr txBox="1"/>
          <p:nvPr/>
        </p:nvSpPr>
        <p:spPr>
          <a:xfrm>
            <a:off x="2048730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DA77F-5D2F-C247-981F-76E1E727DBE0}"/>
              </a:ext>
            </a:extLst>
          </p:cNvPr>
          <p:cNvSpPr txBox="1"/>
          <p:nvPr/>
        </p:nvSpPr>
        <p:spPr>
          <a:xfrm>
            <a:off x="3352091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B94803-DF2E-3A40-A4A2-893EB2131480}"/>
              </a:ext>
            </a:extLst>
          </p:cNvPr>
          <p:cNvSpPr txBox="1"/>
          <p:nvPr/>
        </p:nvSpPr>
        <p:spPr>
          <a:xfrm>
            <a:off x="4600575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F2A48C-C56B-5D4B-AD01-68739E715C0D}"/>
              </a:ext>
            </a:extLst>
          </p:cNvPr>
          <p:cNvSpPr txBox="1"/>
          <p:nvPr/>
        </p:nvSpPr>
        <p:spPr>
          <a:xfrm>
            <a:off x="5767172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A22335-D923-AE4B-968B-0D3634EF5BF9}"/>
              </a:ext>
            </a:extLst>
          </p:cNvPr>
          <p:cNvSpPr txBox="1"/>
          <p:nvPr/>
        </p:nvSpPr>
        <p:spPr>
          <a:xfrm>
            <a:off x="7091227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F88CE3-4F6B-584E-81D8-80F07F7E17F0}"/>
              </a:ext>
            </a:extLst>
          </p:cNvPr>
          <p:cNvSpPr txBox="1"/>
          <p:nvPr/>
        </p:nvSpPr>
        <p:spPr>
          <a:xfrm>
            <a:off x="8387981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949F85-21FA-E34E-B14B-4AA1C92079AB}"/>
              </a:ext>
            </a:extLst>
          </p:cNvPr>
          <p:cNvSpPr txBox="1"/>
          <p:nvPr/>
        </p:nvSpPr>
        <p:spPr>
          <a:xfrm>
            <a:off x="9575506" y="59223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2029</a:t>
            </a:r>
          </a:p>
        </p:txBody>
      </p:sp>
    </p:spTree>
    <p:extLst>
      <p:ext uri="{BB962C8B-B14F-4D97-AF65-F5344CB8AC3E}">
        <p14:creationId xmlns:p14="http://schemas.microsoft.com/office/powerpoint/2010/main" val="132247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Over Time - 70068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DDE73-8A75-634C-BF77-05D24E5E274A}"/>
              </a:ext>
            </a:extLst>
          </p:cNvPr>
          <p:cNvSpPr txBox="1"/>
          <p:nvPr/>
        </p:nvSpPr>
        <p:spPr>
          <a:xfrm rot="16200000">
            <a:off x="1216849" y="34653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76004-0399-C747-8914-ABC95E9CB868}"/>
              </a:ext>
            </a:extLst>
          </p:cNvPr>
          <p:cNvSpPr txBox="1"/>
          <p:nvPr/>
        </p:nvSpPr>
        <p:spPr>
          <a:xfrm>
            <a:off x="1894379" y="58368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43CDD-57E6-2242-AC54-0F1DCC259D05}"/>
              </a:ext>
            </a:extLst>
          </p:cNvPr>
          <p:cNvSpPr txBox="1"/>
          <p:nvPr/>
        </p:nvSpPr>
        <p:spPr>
          <a:xfrm>
            <a:off x="3334518" y="58368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26F13-774A-8D4A-BE09-F64D4E887935}"/>
              </a:ext>
            </a:extLst>
          </p:cNvPr>
          <p:cNvSpPr txBox="1"/>
          <p:nvPr/>
        </p:nvSpPr>
        <p:spPr>
          <a:xfrm>
            <a:off x="4815751" y="5847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4A884-1DDC-8E45-9A36-A9ED8F6CD960}"/>
              </a:ext>
            </a:extLst>
          </p:cNvPr>
          <p:cNvSpPr txBox="1"/>
          <p:nvPr/>
        </p:nvSpPr>
        <p:spPr>
          <a:xfrm>
            <a:off x="6255890" y="58456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89C0F-18AA-9148-94F2-4BB70BBFD3A0}"/>
              </a:ext>
            </a:extLst>
          </p:cNvPr>
          <p:cNvSpPr txBox="1"/>
          <p:nvPr/>
        </p:nvSpPr>
        <p:spPr>
          <a:xfrm>
            <a:off x="7814397" y="58456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BDF9F-C263-3842-9C49-460014CF2F3F}"/>
              </a:ext>
            </a:extLst>
          </p:cNvPr>
          <p:cNvSpPr txBox="1"/>
          <p:nvPr/>
        </p:nvSpPr>
        <p:spPr>
          <a:xfrm>
            <a:off x="9372904" y="58368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291D9-F878-3746-A1E6-E1A327806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2" t="10415" r="4005" b="18751"/>
          <a:stretch/>
        </p:blipFill>
        <p:spPr>
          <a:xfrm>
            <a:off x="1726284" y="1389539"/>
            <a:ext cx="9410373" cy="44174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0D2B4A-72AF-D946-B7D4-130BBA3B6033}"/>
              </a:ext>
            </a:extLst>
          </p:cNvPr>
          <p:cNvSpPr txBox="1"/>
          <p:nvPr/>
        </p:nvSpPr>
        <p:spPr>
          <a:xfrm>
            <a:off x="2000238" y="1538211"/>
            <a:ext cx="380813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70068 – Saint John the Baptist County  </a:t>
            </a:r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B0B1572B-AAEB-9D4E-9FF7-A0F8BBD42CEC}"/>
              </a:ext>
            </a:extLst>
          </p:cNvPr>
          <p:cNvSpPr/>
          <p:nvPr/>
        </p:nvSpPr>
        <p:spPr>
          <a:xfrm>
            <a:off x="9591352" y="4713512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10E1DF6A-6452-E24C-9A85-AE8A37E02AF1}"/>
              </a:ext>
            </a:extLst>
          </p:cNvPr>
          <p:cNvSpPr/>
          <p:nvPr/>
        </p:nvSpPr>
        <p:spPr>
          <a:xfrm>
            <a:off x="9591352" y="5269982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6B21D3-E4CB-2346-B795-A48ECC30C1AB}"/>
              </a:ext>
            </a:extLst>
          </p:cNvPr>
          <p:cNvSpPr txBox="1"/>
          <p:nvPr/>
        </p:nvSpPr>
        <p:spPr>
          <a:xfrm>
            <a:off x="10109917" y="4713512"/>
            <a:ext cx="851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Katrina</a:t>
            </a:r>
          </a:p>
          <a:p>
            <a:endParaRPr lang="en-US" dirty="0"/>
          </a:p>
          <a:p>
            <a:r>
              <a:rPr lang="en-US" dirty="0"/>
              <a:t>Crash</a:t>
            </a:r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3FC9889-2506-004B-9CCD-676DA0039F40}"/>
              </a:ext>
            </a:extLst>
          </p:cNvPr>
          <p:cNvSpPr/>
          <p:nvPr/>
        </p:nvSpPr>
        <p:spPr>
          <a:xfrm>
            <a:off x="5124528" y="3884233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788FE4E4-7B1D-1B4D-945D-BF6A3610347E}"/>
              </a:ext>
            </a:extLst>
          </p:cNvPr>
          <p:cNvSpPr/>
          <p:nvPr/>
        </p:nvSpPr>
        <p:spPr>
          <a:xfrm>
            <a:off x="6551940" y="2619956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1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Forecasted - 70068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A54B7-3FD4-0B4F-B38C-6C4260E650C3}"/>
              </a:ext>
            </a:extLst>
          </p:cNvPr>
          <p:cNvSpPr txBox="1"/>
          <p:nvPr/>
        </p:nvSpPr>
        <p:spPr>
          <a:xfrm rot="16200000">
            <a:off x="903021" y="342510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27B94-C3E8-334B-89AB-4D40D4D4C4CF}"/>
              </a:ext>
            </a:extLst>
          </p:cNvPr>
          <p:cNvSpPr txBox="1"/>
          <p:nvPr/>
        </p:nvSpPr>
        <p:spPr>
          <a:xfrm>
            <a:off x="2048730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DA77F-5D2F-C247-981F-76E1E727DBE0}"/>
              </a:ext>
            </a:extLst>
          </p:cNvPr>
          <p:cNvSpPr txBox="1"/>
          <p:nvPr/>
        </p:nvSpPr>
        <p:spPr>
          <a:xfrm>
            <a:off x="3352091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B94803-DF2E-3A40-A4A2-893EB2131480}"/>
              </a:ext>
            </a:extLst>
          </p:cNvPr>
          <p:cNvSpPr txBox="1"/>
          <p:nvPr/>
        </p:nvSpPr>
        <p:spPr>
          <a:xfrm>
            <a:off x="4600575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F2A48C-C56B-5D4B-AD01-68739E715C0D}"/>
              </a:ext>
            </a:extLst>
          </p:cNvPr>
          <p:cNvSpPr txBox="1"/>
          <p:nvPr/>
        </p:nvSpPr>
        <p:spPr>
          <a:xfrm>
            <a:off x="5767172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A22335-D923-AE4B-968B-0D3634EF5BF9}"/>
              </a:ext>
            </a:extLst>
          </p:cNvPr>
          <p:cNvSpPr txBox="1"/>
          <p:nvPr/>
        </p:nvSpPr>
        <p:spPr>
          <a:xfrm>
            <a:off x="7091227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F88CE3-4F6B-584E-81D8-80F07F7E17F0}"/>
              </a:ext>
            </a:extLst>
          </p:cNvPr>
          <p:cNvSpPr txBox="1"/>
          <p:nvPr/>
        </p:nvSpPr>
        <p:spPr>
          <a:xfrm>
            <a:off x="8387981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949F85-21FA-E34E-B14B-4AA1C92079AB}"/>
              </a:ext>
            </a:extLst>
          </p:cNvPr>
          <p:cNvSpPr txBox="1"/>
          <p:nvPr/>
        </p:nvSpPr>
        <p:spPr>
          <a:xfrm>
            <a:off x="9575506" y="59223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AF161-334B-144A-9D8D-C264EF97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" b="5204"/>
          <a:stretch/>
        </p:blipFill>
        <p:spPr>
          <a:xfrm>
            <a:off x="1412456" y="1255594"/>
            <a:ext cx="8730814" cy="4666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38FE0D-FE5D-2C43-8AE7-B065CA862EF8}"/>
              </a:ext>
            </a:extLst>
          </p:cNvPr>
          <p:cNvSpPr txBox="1"/>
          <p:nvPr/>
        </p:nvSpPr>
        <p:spPr>
          <a:xfrm>
            <a:off x="1412456" y="1297164"/>
            <a:ext cx="40767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70068 – Saint John the Baptist County  </a:t>
            </a:r>
          </a:p>
        </p:txBody>
      </p:sp>
    </p:spTree>
    <p:extLst>
      <p:ext uri="{BB962C8B-B14F-4D97-AF65-F5344CB8AC3E}">
        <p14:creationId xmlns:p14="http://schemas.microsoft.com/office/powerpoint/2010/main" val="175052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Over Time - 70037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DDE73-8A75-634C-BF77-05D24E5E274A}"/>
              </a:ext>
            </a:extLst>
          </p:cNvPr>
          <p:cNvSpPr txBox="1"/>
          <p:nvPr/>
        </p:nvSpPr>
        <p:spPr>
          <a:xfrm rot="16200000">
            <a:off x="1216849" y="34653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76004-0399-C747-8914-ABC95E9CB868}"/>
              </a:ext>
            </a:extLst>
          </p:cNvPr>
          <p:cNvSpPr txBox="1"/>
          <p:nvPr/>
        </p:nvSpPr>
        <p:spPr>
          <a:xfrm>
            <a:off x="1817105" y="57981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43CDD-57E6-2242-AC54-0F1DCC259D05}"/>
              </a:ext>
            </a:extLst>
          </p:cNvPr>
          <p:cNvSpPr txBox="1"/>
          <p:nvPr/>
        </p:nvSpPr>
        <p:spPr>
          <a:xfrm>
            <a:off x="3257244" y="57981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26F13-774A-8D4A-BE09-F64D4E887935}"/>
              </a:ext>
            </a:extLst>
          </p:cNvPr>
          <p:cNvSpPr txBox="1"/>
          <p:nvPr/>
        </p:nvSpPr>
        <p:spPr>
          <a:xfrm>
            <a:off x="4738477" y="58090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4A884-1DDC-8E45-9A36-A9ED8F6CD960}"/>
              </a:ext>
            </a:extLst>
          </p:cNvPr>
          <p:cNvSpPr txBox="1"/>
          <p:nvPr/>
        </p:nvSpPr>
        <p:spPr>
          <a:xfrm>
            <a:off x="6307406" y="58069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89C0F-18AA-9148-94F2-4BB70BBFD3A0}"/>
              </a:ext>
            </a:extLst>
          </p:cNvPr>
          <p:cNvSpPr txBox="1"/>
          <p:nvPr/>
        </p:nvSpPr>
        <p:spPr>
          <a:xfrm>
            <a:off x="7853034" y="58069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BDF9F-C263-3842-9C49-460014CF2F3F}"/>
              </a:ext>
            </a:extLst>
          </p:cNvPr>
          <p:cNvSpPr txBox="1"/>
          <p:nvPr/>
        </p:nvSpPr>
        <p:spPr>
          <a:xfrm>
            <a:off x="9372904" y="57981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435A6-4630-F842-BC38-F3A92E746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1" t="10352" r="4322" b="17759"/>
          <a:stretch/>
        </p:blipFill>
        <p:spPr>
          <a:xfrm>
            <a:off x="1662557" y="1262130"/>
            <a:ext cx="9310243" cy="45448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2B61FC-412E-C047-B5F9-F77236361DCB}"/>
              </a:ext>
            </a:extLst>
          </p:cNvPr>
          <p:cNvSpPr txBox="1"/>
          <p:nvPr/>
        </p:nvSpPr>
        <p:spPr>
          <a:xfrm>
            <a:off x="2005920" y="1440441"/>
            <a:ext cx="380813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70037 – Plaquemines County  </a:t>
            </a:r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A96F4577-3504-154A-8736-6CC0859C99E9}"/>
              </a:ext>
            </a:extLst>
          </p:cNvPr>
          <p:cNvSpPr/>
          <p:nvPr/>
        </p:nvSpPr>
        <p:spPr>
          <a:xfrm>
            <a:off x="9501200" y="4713512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CADDE3AE-A661-4848-B641-BFFF1E7C33C0}"/>
              </a:ext>
            </a:extLst>
          </p:cNvPr>
          <p:cNvSpPr/>
          <p:nvPr/>
        </p:nvSpPr>
        <p:spPr>
          <a:xfrm>
            <a:off x="9501200" y="5269982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746082-7F33-7045-9F21-9AD952D39528}"/>
              </a:ext>
            </a:extLst>
          </p:cNvPr>
          <p:cNvSpPr txBox="1"/>
          <p:nvPr/>
        </p:nvSpPr>
        <p:spPr>
          <a:xfrm>
            <a:off x="10019765" y="4713512"/>
            <a:ext cx="851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Katrina</a:t>
            </a:r>
          </a:p>
          <a:p>
            <a:endParaRPr lang="en-US" dirty="0"/>
          </a:p>
          <a:p>
            <a:r>
              <a:rPr lang="en-US" dirty="0"/>
              <a:t>Crash</a:t>
            </a:r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7DE815D-9433-E747-9771-85B703B5EAE8}"/>
              </a:ext>
            </a:extLst>
          </p:cNvPr>
          <p:cNvSpPr/>
          <p:nvPr/>
        </p:nvSpPr>
        <p:spPr>
          <a:xfrm>
            <a:off x="5124528" y="3858475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95C90FFE-D4C1-5C40-AA89-FAF1575AD1AC}"/>
              </a:ext>
            </a:extLst>
          </p:cNvPr>
          <p:cNvSpPr/>
          <p:nvPr/>
        </p:nvSpPr>
        <p:spPr>
          <a:xfrm>
            <a:off x="6461786" y="2323742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8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Forecasted - 70037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A54B7-3FD4-0B4F-B38C-6C4260E650C3}"/>
              </a:ext>
            </a:extLst>
          </p:cNvPr>
          <p:cNvSpPr txBox="1"/>
          <p:nvPr/>
        </p:nvSpPr>
        <p:spPr>
          <a:xfrm rot="16200000">
            <a:off x="903021" y="342510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27B94-C3E8-334B-89AB-4D40D4D4C4CF}"/>
              </a:ext>
            </a:extLst>
          </p:cNvPr>
          <p:cNvSpPr txBox="1"/>
          <p:nvPr/>
        </p:nvSpPr>
        <p:spPr>
          <a:xfrm>
            <a:off x="2048730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DA77F-5D2F-C247-981F-76E1E727DBE0}"/>
              </a:ext>
            </a:extLst>
          </p:cNvPr>
          <p:cNvSpPr txBox="1"/>
          <p:nvPr/>
        </p:nvSpPr>
        <p:spPr>
          <a:xfrm>
            <a:off x="3352091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B94803-DF2E-3A40-A4A2-893EB2131480}"/>
              </a:ext>
            </a:extLst>
          </p:cNvPr>
          <p:cNvSpPr txBox="1"/>
          <p:nvPr/>
        </p:nvSpPr>
        <p:spPr>
          <a:xfrm>
            <a:off x="4600575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F2A48C-C56B-5D4B-AD01-68739E715C0D}"/>
              </a:ext>
            </a:extLst>
          </p:cNvPr>
          <p:cNvSpPr txBox="1"/>
          <p:nvPr/>
        </p:nvSpPr>
        <p:spPr>
          <a:xfrm>
            <a:off x="5767172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A22335-D923-AE4B-968B-0D3634EF5BF9}"/>
              </a:ext>
            </a:extLst>
          </p:cNvPr>
          <p:cNvSpPr txBox="1"/>
          <p:nvPr/>
        </p:nvSpPr>
        <p:spPr>
          <a:xfrm>
            <a:off x="7091227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F88CE3-4F6B-584E-81D8-80F07F7E17F0}"/>
              </a:ext>
            </a:extLst>
          </p:cNvPr>
          <p:cNvSpPr txBox="1"/>
          <p:nvPr/>
        </p:nvSpPr>
        <p:spPr>
          <a:xfrm>
            <a:off x="8387981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949F85-21FA-E34E-B14B-4AA1C92079AB}"/>
              </a:ext>
            </a:extLst>
          </p:cNvPr>
          <p:cNvSpPr txBox="1"/>
          <p:nvPr/>
        </p:nvSpPr>
        <p:spPr>
          <a:xfrm>
            <a:off x="9575506" y="59223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E9DB6-4EAB-894B-9FAB-4C72D760B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" b="5377"/>
          <a:stretch/>
        </p:blipFill>
        <p:spPr>
          <a:xfrm>
            <a:off x="1296537" y="1414683"/>
            <a:ext cx="8846733" cy="45076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0A70BD-2841-0D41-8083-61AC683F2FEA}"/>
              </a:ext>
            </a:extLst>
          </p:cNvPr>
          <p:cNvSpPr txBox="1"/>
          <p:nvPr/>
        </p:nvSpPr>
        <p:spPr>
          <a:xfrm>
            <a:off x="1412456" y="1445080"/>
            <a:ext cx="448337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70037 – Plaquemines County  </a:t>
            </a:r>
          </a:p>
        </p:txBody>
      </p:sp>
    </p:spTree>
    <p:extLst>
      <p:ext uri="{BB962C8B-B14F-4D97-AF65-F5344CB8AC3E}">
        <p14:creationId xmlns:p14="http://schemas.microsoft.com/office/powerpoint/2010/main" val="325610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8641DA-082F-6445-822B-3B68EFC4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66179"/>
            <a:ext cx="8210550" cy="530722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Price – Last 10 Years</a:t>
            </a:r>
          </a:p>
        </p:txBody>
      </p:sp>
    </p:spTree>
    <p:extLst>
      <p:ext uri="{BB962C8B-B14F-4D97-AF65-F5344CB8AC3E}">
        <p14:creationId xmlns:p14="http://schemas.microsoft.com/office/powerpoint/2010/main" val="106326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30A7A-BE2C-BF42-9949-AFB0B745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92" y="1132534"/>
            <a:ext cx="8206308" cy="536317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7B440F32-24D9-CC45-B2DA-4174AF17940E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7527A5E-27B7-A745-8152-6E6BE81DC5A3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Price – Last 5 Years</a:t>
            </a:r>
          </a:p>
        </p:txBody>
      </p:sp>
    </p:spTree>
    <p:extLst>
      <p:ext uri="{BB962C8B-B14F-4D97-AF65-F5344CB8AC3E}">
        <p14:creationId xmlns:p14="http://schemas.microsoft.com/office/powerpoint/2010/main" val="1537124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DFF3-8F84-7541-94F6-45813A31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Work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78122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4893-F1BE-3146-A330-B0E4E2FF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3371C1-4B25-1445-8AEE-ECA25DEE1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584237"/>
              </p:ext>
            </p:extLst>
          </p:nvPr>
        </p:nvGraphicFramePr>
        <p:xfrm>
          <a:off x="706120" y="1416304"/>
          <a:ext cx="9499600" cy="381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4934">
                  <a:extLst>
                    <a:ext uri="{9D8B030D-6E8A-4147-A177-3AD203B41FA5}">
                      <a16:colId xmlns:a16="http://schemas.microsoft.com/office/drawing/2014/main" val="3081443492"/>
                    </a:ext>
                  </a:extLst>
                </a:gridCol>
                <a:gridCol w="934666">
                  <a:extLst>
                    <a:ext uri="{9D8B030D-6E8A-4147-A177-3AD203B41FA5}">
                      <a16:colId xmlns:a16="http://schemas.microsoft.com/office/drawing/2014/main" val="3605015808"/>
                    </a:ext>
                  </a:extLst>
                </a:gridCol>
              </a:tblGrid>
              <a:tr h="9267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and Methodology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86445"/>
                  </a:ext>
                </a:extLst>
              </a:tr>
              <a:tr h="962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Findings and Recommendations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060544"/>
                  </a:ext>
                </a:extLst>
              </a:tr>
              <a:tr h="962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Future Work and Next Steps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991416"/>
                  </a:ext>
                </a:extLst>
              </a:tr>
              <a:tr h="962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1024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D863E7-EB75-5146-AD93-B0FC7810D093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E6C25-3214-504B-BB25-2C5D1E2D54FB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88678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22AF849-5394-734C-9169-0C7ABD6AB153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Future Work and 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C28FF-94D7-6C4B-AA22-0AF373E76E8B}"/>
              </a:ext>
            </a:extLst>
          </p:cNvPr>
          <p:cNvSpPr txBox="1"/>
          <p:nvPr/>
        </p:nvSpPr>
        <p:spPr>
          <a:xfrm>
            <a:off x="749300" y="1308100"/>
            <a:ext cx="10325100" cy="3009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1E01B-21B1-754D-B434-A6AB45589E0C}"/>
              </a:ext>
            </a:extLst>
          </p:cNvPr>
          <p:cNvSpPr txBox="1"/>
          <p:nvPr/>
        </p:nvSpPr>
        <p:spPr>
          <a:xfrm>
            <a:off x="625253" y="1109625"/>
            <a:ext cx="10325100" cy="39727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Aronson Consulting would like to research and incorporate climate change data further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NOM Real Estate to share zip code recommendations with executives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NOM Real Estate to provide additional questions for further understanding after meeting with executives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Aronson Consulting to update findings after 6 months</a:t>
            </a:r>
          </a:p>
        </p:txBody>
      </p:sp>
    </p:spTree>
    <p:extLst>
      <p:ext uri="{BB962C8B-B14F-4D97-AF65-F5344CB8AC3E}">
        <p14:creationId xmlns:p14="http://schemas.microsoft.com/office/powerpoint/2010/main" val="1922528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10A9-88D5-F842-8062-B4D4EF9E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6336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10A9-88D5-F842-8062-B4D4EF9E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176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2F5A-1BCF-8D4D-852A-D0B4F4A7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12" y="2766218"/>
            <a:ext cx="8598408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Background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85545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B87FC1-C3A6-1F40-A57C-32079A30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86603"/>
            <a:ext cx="11069320" cy="434081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Background &amp; Methodology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E84A0-CD0A-274F-9F8D-80C4A642BA01}"/>
              </a:ext>
            </a:extLst>
          </p:cNvPr>
          <p:cNvSpPr txBox="1"/>
          <p:nvPr/>
        </p:nvSpPr>
        <p:spPr>
          <a:xfrm>
            <a:off x="631433" y="1108238"/>
            <a:ext cx="11197336" cy="412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NOM Real Estate looking to invest in 5 zip codes in the New Orleans Metropolitan area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Considerations: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Economic Crash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Climate Change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Zip code and pricing data from Zillow between 4/1/1996 to 4/1/2018 obtained, cleaned and explored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series analysis performed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750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BE9D-AF19-2642-B8CB-FCFA317B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Findings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6205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5199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F44CA-7F80-BB48-B8E6-F84DFBF0B743}"/>
              </a:ext>
            </a:extLst>
          </p:cNvPr>
          <p:cNvSpPr txBox="1"/>
          <p:nvPr/>
        </p:nvSpPr>
        <p:spPr>
          <a:xfrm>
            <a:off x="1020800" y="1720336"/>
            <a:ext cx="389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Orleans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70118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70122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AD1A6-86D5-FF42-95A6-94C498561FB9}"/>
              </a:ext>
            </a:extLst>
          </p:cNvPr>
          <p:cNvSpPr txBox="1"/>
          <p:nvPr/>
        </p:nvSpPr>
        <p:spPr>
          <a:xfrm>
            <a:off x="1020799" y="3910904"/>
            <a:ext cx="3894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Jefferson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70001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F6015-D248-264B-A967-FEEC36EE6FB4}"/>
              </a:ext>
            </a:extLst>
          </p:cNvPr>
          <p:cNvSpPr txBox="1"/>
          <p:nvPr/>
        </p:nvSpPr>
        <p:spPr>
          <a:xfrm>
            <a:off x="6324601" y="1720336"/>
            <a:ext cx="4846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Saint John the Baptist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70068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D7401-BCA5-5141-9EA7-45DC86D631A8}"/>
              </a:ext>
            </a:extLst>
          </p:cNvPr>
          <p:cNvSpPr txBox="1"/>
          <p:nvPr/>
        </p:nvSpPr>
        <p:spPr>
          <a:xfrm>
            <a:off x="6324602" y="3910903"/>
            <a:ext cx="4658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Plaquemines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70037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A2F06E5-9610-BF4F-A999-2CC7C4108728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046D3A27-018E-4048-81EF-2DCBD909018D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”Best” Zip Codes</a:t>
            </a:r>
          </a:p>
        </p:txBody>
      </p:sp>
    </p:spTree>
    <p:extLst>
      <p:ext uri="{BB962C8B-B14F-4D97-AF65-F5344CB8AC3E}">
        <p14:creationId xmlns:p14="http://schemas.microsoft.com/office/powerpoint/2010/main" val="20584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Over Time - 70118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5E220-41E7-FB4B-8EC7-D5FF590E8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4" t="9350" r="3909" b="18270"/>
          <a:stretch/>
        </p:blipFill>
        <p:spPr>
          <a:xfrm>
            <a:off x="1762125" y="1319432"/>
            <a:ext cx="8667750" cy="4528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DDE73-8A75-634C-BF77-05D24E5E274A}"/>
              </a:ext>
            </a:extLst>
          </p:cNvPr>
          <p:cNvSpPr txBox="1"/>
          <p:nvPr/>
        </p:nvSpPr>
        <p:spPr>
          <a:xfrm rot="16200000">
            <a:off x="1216849" y="34653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C7529-000E-3C44-A8CF-3478DFF4AAC5}"/>
              </a:ext>
            </a:extLst>
          </p:cNvPr>
          <p:cNvSpPr txBox="1"/>
          <p:nvPr/>
        </p:nvSpPr>
        <p:spPr>
          <a:xfrm>
            <a:off x="1762125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E26D6-EDDD-3548-85E6-EAD5EB1DE282}"/>
              </a:ext>
            </a:extLst>
          </p:cNvPr>
          <p:cNvSpPr txBox="1"/>
          <p:nvPr/>
        </p:nvSpPr>
        <p:spPr>
          <a:xfrm>
            <a:off x="2019300" y="1536399"/>
            <a:ext cx="40767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70118 – Orleans County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76004-0399-C747-8914-ABC95E9CB868}"/>
              </a:ext>
            </a:extLst>
          </p:cNvPr>
          <p:cNvSpPr txBox="1"/>
          <p:nvPr/>
        </p:nvSpPr>
        <p:spPr>
          <a:xfrm>
            <a:off x="3133725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43CDD-57E6-2242-AC54-0F1DCC259D05}"/>
              </a:ext>
            </a:extLst>
          </p:cNvPr>
          <p:cNvSpPr txBox="1"/>
          <p:nvPr/>
        </p:nvSpPr>
        <p:spPr>
          <a:xfrm>
            <a:off x="4600575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26F13-774A-8D4A-BE09-F64D4E887935}"/>
              </a:ext>
            </a:extLst>
          </p:cNvPr>
          <p:cNvSpPr txBox="1"/>
          <p:nvPr/>
        </p:nvSpPr>
        <p:spPr>
          <a:xfrm>
            <a:off x="6067425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39CBA-779B-EB4B-94BC-48901D964D93}"/>
              </a:ext>
            </a:extLst>
          </p:cNvPr>
          <p:cNvSpPr txBox="1"/>
          <p:nvPr/>
        </p:nvSpPr>
        <p:spPr>
          <a:xfrm>
            <a:off x="7500659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4A884-1DDC-8E45-9A36-A9ED8F6CD960}"/>
              </a:ext>
            </a:extLst>
          </p:cNvPr>
          <p:cNvSpPr txBox="1"/>
          <p:nvPr/>
        </p:nvSpPr>
        <p:spPr>
          <a:xfrm>
            <a:off x="8933893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FCEC3A1-99FD-354C-ADF3-501341CF2D31}"/>
              </a:ext>
            </a:extLst>
          </p:cNvPr>
          <p:cNvSpPr/>
          <p:nvPr/>
        </p:nvSpPr>
        <p:spPr>
          <a:xfrm>
            <a:off x="4944222" y="4334998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ACBFA8F9-5A04-B44F-A33D-6075752EAF86}"/>
              </a:ext>
            </a:extLst>
          </p:cNvPr>
          <p:cNvSpPr/>
          <p:nvPr/>
        </p:nvSpPr>
        <p:spPr>
          <a:xfrm>
            <a:off x="6165570" y="3547235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FFE58DCF-420D-014D-8EB5-10B3EEC472C8}"/>
              </a:ext>
            </a:extLst>
          </p:cNvPr>
          <p:cNvSpPr/>
          <p:nvPr/>
        </p:nvSpPr>
        <p:spPr>
          <a:xfrm>
            <a:off x="8908772" y="4713512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0CDF521-07E1-D345-A39A-FD074E05B4FD}"/>
              </a:ext>
            </a:extLst>
          </p:cNvPr>
          <p:cNvSpPr/>
          <p:nvPr/>
        </p:nvSpPr>
        <p:spPr>
          <a:xfrm>
            <a:off x="8908772" y="5269982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4BC306-8A20-9C43-8AEE-73D9CA5A3A86}"/>
              </a:ext>
            </a:extLst>
          </p:cNvPr>
          <p:cNvSpPr txBox="1"/>
          <p:nvPr/>
        </p:nvSpPr>
        <p:spPr>
          <a:xfrm>
            <a:off x="9427337" y="4713512"/>
            <a:ext cx="851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Katrina</a:t>
            </a:r>
          </a:p>
          <a:p>
            <a:endParaRPr lang="en-US" dirty="0"/>
          </a:p>
          <a:p>
            <a:r>
              <a:rPr lang="en-US" dirty="0"/>
              <a:t>Crash</a:t>
            </a:r>
          </a:p>
        </p:txBody>
      </p:sp>
    </p:spTree>
    <p:extLst>
      <p:ext uri="{BB962C8B-B14F-4D97-AF65-F5344CB8AC3E}">
        <p14:creationId xmlns:p14="http://schemas.microsoft.com/office/powerpoint/2010/main" val="255747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Forecasted - 70118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DDE73-8A75-634C-BF77-05D24E5E274A}"/>
              </a:ext>
            </a:extLst>
          </p:cNvPr>
          <p:cNvSpPr txBox="1"/>
          <p:nvPr/>
        </p:nvSpPr>
        <p:spPr>
          <a:xfrm rot="16200000">
            <a:off x="1216849" y="34653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C7529-000E-3C44-A8CF-3478DFF4AAC5}"/>
              </a:ext>
            </a:extLst>
          </p:cNvPr>
          <p:cNvSpPr txBox="1"/>
          <p:nvPr/>
        </p:nvSpPr>
        <p:spPr>
          <a:xfrm>
            <a:off x="2048730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76004-0399-C747-8914-ABC95E9CB868}"/>
              </a:ext>
            </a:extLst>
          </p:cNvPr>
          <p:cNvSpPr txBox="1"/>
          <p:nvPr/>
        </p:nvSpPr>
        <p:spPr>
          <a:xfrm>
            <a:off x="3352091" y="585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43CDD-57E6-2242-AC54-0F1DCC259D05}"/>
              </a:ext>
            </a:extLst>
          </p:cNvPr>
          <p:cNvSpPr txBox="1"/>
          <p:nvPr/>
        </p:nvSpPr>
        <p:spPr>
          <a:xfrm>
            <a:off x="4600575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26F13-774A-8D4A-BE09-F64D4E887935}"/>
              </a:ext>
            </a:extLst>
          </p:cNvPr>
          <p:cNvSpPr txBox="1"/>
          <p:nvPr/>
        </p:nvSpPr>
        <p:spPr>
          <a:xfrm>
            <a:off x="5767172" y="5880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39CBA-779B-EB4B-94BC-48901D964D93}"/>
              </a:ext>
            </a:extLst>
          </p:cNvPr>
          <p:cNvSpPr txBox="1"/>
          <p:nvPr/>
        </p:nvSpPr>
        <p:spPr>
          <a:xfrm>
            <a:off x="6913803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4A884-1DDC-8E45-9A36-A9ED8F6CD960}"/>
              </a:ext>
            </a:extLst>
          </p:cNvPr>
          <p:cNvSpPr txBox="1"/>
          <p:nvPr/>
        </p:nvSpPr>
        <p:spPr>
          <a:xfrm>
            <a:off x="8128672" y="58822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FCEC3A1-99FD-354C-ADF3-501341CF2D31}"/>
              </a:ext>
            </a:extLst>
          </p:cNvPr>
          <p:cNvSpPr/>
          <p:nvPr/>
        </p:nvSpPr>
        <p:spPr>
          <a:xfrm>
            <a:off x="4944222" y="4334998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ACBFA8F9-5A04-B44F-A33D-6075752EAF86}"/>
              </a:ext>
            </a:extLst>
          </p:cNvPr>
          <p:cNvSpPr/>
          <p:nvPr/>
        </p:nvSpPr>
        <p:spPr>
          <a:xfrm>
            <a:off x="6165570" y="3547235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FFE58DCF-420D-014D-8EB5-10B3EEC472C8}"/>
              </a:ext>
            </a:extLst>
          </p:cNvPr>
          <p:cNvSpPr/>
          <p:nvPr/>
        </p:nvSpPr>
        <p:spPr>
          <a:xfrm>
            <a:off x="8908772" y="4713512"/>
            <a:ext cx="399246" cy="330076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0CDF521-07E1-D345-A39A-FD074E05B4FD}"/>
              </a:ext>
            </a:extLst>
          </p:cNvPr>
          <p:cNvSpPr/>
          <p:nvPr/>
        </p:nvSpPr>
        <p:spPr>
          <a:xfrm>
            <a:off x="8908772" y="5269982"/>
            <a:ext cx="399246" cy="330076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F4F2F-A9B8-CD45-9C6A-75F000664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0" r="1761" b="5418"/>
          <a:stretch/>
        </p:blipFill>
        <p:spPr>
          <a:xfrm>
            <a:off x="1356952" y="1362292"/>
            <a:ext cx="8414846" cy="4518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B00607-0D7E-9C48-AD57-08C97A8B0C60}"/>
              </a:ext>
            </a:extLst>
          </p:cNvPr>
          <p:cNvSpPr txBox="1"/>
          <p:nvPr/>
        </p:nvSpPr>
        <p:spPr>
          <a:xfrm>
            <a:off x="9302549" y="59223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86E480-B6F5-2F4A-8153-3DE53A7A86CE}"/>
              </a:ext>
            </a:extLst>
          </p:cNvPr>
          <p:cNvSpPr txBox="1"/>
          <p:nvPr/>
        </p:nvSpPr>
        <p:spPr>
          <a:xfrm>
            <a:off x="1487675" y="1444181"/>
            <a:ext cx="40767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70118 – Orleans County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A54B7-3FD4-0B4F-B38C-6C4260E650C3}"/>
              </a:ext>
            </a:extLst>
          </p:cNvPr>
          <p:cNvSpPr txBox="1"/>
          <p:nvPr/>
        </p:nvSpPr>
        <p:spPr>
          <a:xfrm rot="16200000">
            <a:off x="903021" y="342510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268247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645866-A572-9E44-B493-F7545FEE80AF}"/>
              </a:ext>
            </a:extLst>
          </p:cNvPr>
          <p:cNvSpPr txBox="1">
            <a:spLocks/>
          </p:cNvSpPr>
          <p:nvPr/>
        </p:nvSpPr>
        <p:spPr>
          <a:xfrm>
            <a:off x="487400" y="362288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Orleans Metropolitan Area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9791D22-EFB0-AC46-A0FE-B9EBAEE56FD8}"/>
              </a:ext>
            </a:extLst>
          </p:cNvPr>
          <p:cNvSpPr txBox="1">
            <a:spLocks/>
          </p:cNvSpPr>
          <p:nvPr/>
        </p:nvSpPr>
        <p:spPr>
          <a:xfrm>
            <a:off x="487400" y="6444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Over Time - 70122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DDE73-8A75-634C-BF77-05D24E5E274A}"/>
              </a:ext>
            </a:extLst>
          </p:cNvPr>
          <p:cNvSpPr txBox="1"/>
          <p:nvPr/>
        </p:nvSpPr>
        <p:spPr>
          <a:xfrm rot="16200000">
            <a:off x="1216849" y="34653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76004-0399-C747-8914-ABC95E9CB868}"/>
              </a:ext>
            </a:extLst>
          </p:cNvPr>
          <p:cNvSpPr txBox="1"/>
          <p:nvPr/>
        </p:nvSpPr>
        <p:spPr>
          <a:xfrm>
            <a:off x="2725674" y="58308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43CDD-57E6-2242-AC54-0F1DCC259D05}"/>
              </a:ext>
            </a:extLst>
          </p:cNvPr>
          <p:cNvSpPr txBox="1"/>
          <p:nvPr/>
        </p:nvSpPr>
        <p:spPr>
          <a:xfrm>
            <a:off x="4430553" y="58308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26F13-774A-8D4A-BE09-F64D4E887935}"/>
              </a:ext>
            </a:extLst>
          </p:cNvPr>
          <p:cNvSpPr txBox="1"/>
          <p:nvPr/>
        </p:nvSpPr>
        <p:spPr>
          <a:xfrm>
            <a:off x="6075278" y="58442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4A884-1DDC-8E45-9A36-A9ED8F6CD960}"/>
              </a:ext>
            </a:extLst>
          </p:cNvPr>
          <p:cNvSpPr txBox="1"/>
          <p:nvPr/>
        </p:nvSpPr>
        <p:spPr>
          <a:xfrm>
            <a:off x="7780157" y="58442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79E986-4FCE-0945-829C-43A8B9E11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2" t="10991" r="4613" b="17952"/>
          <a:stretch/>
        </p:blipFill>
        <p:spPr>
          <a:xfrm>
            <a:off x="1726284" y="1363325"/>
            <a:ext cx="8873030" cy="4474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68EE5-E33A-094A-B58B-22EAD2436337}"/>
              </a:ext>
            </a:extLst>
          </p:cNvPr>
          <p:cNvSpPr txBox="1"/>
          <p:nvPr/>
        </p:nvSpPr>
        <p:spPr>
          <a:xfrm>
            <a:off x="2019300" y="1465325"/>
            <a:ext cx="376331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70122 – Orleans County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89C0F-18AA-9148-94F2-4BB70BBFD3A0}"/>
              </a:ext>
            </a:extLst>
          </p:cNvPr>
          <p:cNvSpPr txBox="1"/>
          <p:nvPr/>
        </p:nvSpPr>
        <p:spPr>
          <a:xfrm>
            <a:off x="9546668" y="58458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2072527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D24"/>
      </a:dk2>
      <a:lt2>
        <a:srgbClr val="E2E6E8"/>
      </a:lt2>
      <a:accent1>
        <a:srgbClr val="C34D5A"/>
      </a:accent1>
      <a:accent2>
        <a:srgbClr val="B15E3B"/>
      </a:accent2>
      <a:accent3>
        <a:srgbClr val="C09F4B"/>
      </a:accent3>
      <a:accent4>
        <a:srgbClr val="3BB19E"/>
      </a:accent4>
      <a:accent5>
        <a:srgbClr val="4DA5C3"/>
      </a:accent5>
      <a:accent6>
        <a:srgbClr val="3B62B1"/>
      </a:accent6>
      <a:hlink>
        <a:srgbClr val="3A8BAE"/>
      </a:hlink>
      <a:folHlink>
        <a:srgbClr val="7F7F7F"/>
      </a:folHlink>
    </a:clrScheme>
    <a:fontScheme name="Retrospect">
      <a:majorFont>
        <a:latin typeface="Avenir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Next LT Pro Regular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464</Words>
  <Application>Microsoft Macintosh PowerPoint</Application>
  <PresentationFormat>Widescreen</PresentationFormat>
  <Paragraphs>203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AvenirNext LT Pro Light</vt:lpstr>
      <vt:lpstr>AvenirNext LT Pro Regular</vt:lpstr>
      <vt:lpstr>Calibri</vt:lpstr>
      <vt:lpstr>Calibri Light</vt:lpstr>
      <vt:lpstr>RetrospectVTI</vt:lpstr>
      <vt:lpstr>Custom Design</vt:lpstr>
      <vt:lpstr>New Orleans Metropolitan Real Estate </vt:lpstr>
      <vt:lpstr>Content</vt:lpstr>
      <vt:lpstr>Background and Methodology</vt:lpstr>
      <vt:lpstr>Background &amp; Methodology </vt:lpstr>
      <vt:lpstr>Findings and 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 and Next Steps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Home Prices in King County, Washington</dc:title>
  <dc:creator>Adams, Daniel</dc:creator>
  <cp:lastModifiedBy>Adams, Daniel</cp:lastModifiedBy>
  <cp:revision>83</cp:revision>
  <dcterms:created xsi:type="dcterms:W3CDTF">2019-09-08T15:56:59Z</dcterms:created>
  <dcterms:modified xsi:type="dcterms:W3CDTF">2019-11-06T15:17:28Z</dcterms:modified>
</cp:coreProperties>
</file>